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3" r:id="rId1"/>
  </p:sldMasterIdLst>
  <p:notesMasterIdLst>
    <p:notesMasterId r:id="rId10"/>
  </p:notesMasterIdLst>
  <p:handoutMasterIdLst>
    <p:handoutMasterId r:id="rId11"/>
  </p:handoutMasterIdLst>
  <p:sldIdLst>
    <p:sldId id="332" r:id="rId2"/>
    <p:sldId id="325" r:id="rId3"/>
    <p:sldId id="359" r:id="rId4"/>
    <p:sldId id="355" r:id="rId5"/>
    <p:sldId id="354" r:id="rId6"/>
    <p:sldId id="338" r:id="rId7"/>
    <p:sldId id="356" r:id="rId8"/>
    <p:sldId id="34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6544" autoAdjust="0"/>
  </p:normalViewPr>
  <p:slideViewPr>
    <p:cSldViewPr snapToGrid="0" snapToObjects="1">
      <p:cViewPr varScale="1">
        <p:scale>
          <a:sx n="129" d="100"/>
          <a:sy n="129" d="100"/>
        </p:scale>
        <p:origin x="1568" y="192"/>
      </p:cViewPr>
      <p:guideLst>
        <p:guide orient="horz" pos="2331"/>
        <p:guide pos="2880"/>
      </p:guideLst>
    </p:cSldViewPr>
  </p:slideViewPr>
  <p:outlineViewPr>
    <p:cViewPr>
      <p:scale>
        <a:sx n="33" d="100"/>
        <a:sy n="33" d="100"/>
      </p:scale>
      <p:origin x="0" y="18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IGS Burgwedel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7698A-FA75-384C-A569-7599EB8BD6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122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IGS Burgwedel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59D2-9A2C-E04F-B458-5E13E032DC2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990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Schweiz" TargetMode="External"/><Relationship Id="rId13" Type="http://schemas.openxmlformats.org/officeDocument/2006/relationships/hyperlink" Target="https://de.wikipedia.org/wiki/Arabische_Sprache" TargetMode="External"/><Relationship Id="rId3" Type="http://schemas.openxmlformats.org/officeDocument/2006/relationships/hyperlink" Target="https://de.wikipedia.org/wiki/Weltsprache" TargetMode="External"/><Relationship Id="rId7" Type="http://schemas.openxmlformats.org/officeDocument/2006/relationships/hyperlink" Target="https://de.wikipedia.org/wiki/Kanada" TargetMode="External"/><Relationship Id="rId12" Type="http://schemas.openxmlformats.org/officeDocument/2006/relationships/hyperlink" Target="https://de.wikipedia.org/wiki/Zentralafrik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Frankreich" TargetMode="External"/><Relationship Id="rId11" Type="http://schemas.openxmlformats.org/officeDocument/2006/relationships/hyperlink" Target="https://de.wikipedia.org/wiki/Westafrika" TargetMode="External"/><Relationship Id="rId5" Type="http://schemas.openxmlformats.org/officeDocument/2006/relationships/hyperlink" Target="https://de.wikipedia.org/wiki/Amtssprache" TargetMode="External"/><Relationship Id="rId15" Type="http://schemas.openxmlformats.org/officeDocument/2006/relationships/hyperlink" Target="https://de.wikipedia.org/wiki/S%C3%BCdostasien" TargetMode="External"/><Relationship Id="rId10" Type="http://schemas.openxmlformats.org/officeDocument/2006/relationships/hyperlink" Target="https://de.wikipedia.org/wiki/Haiti" TargetMode="External"/><Relationship Id="rId4" Type="http://schemas.openxmlformats.org/officeDocument/2006/relationships/hyperlink" Target="https://de.wikipedia.org/wiki/Franz%C3%B6sische_Sprache" TargetMode="External"/><Relationship Id="rId9" Type="http://schemas.openxmlformats.org/officeDocument/2006/relationships/hyperlink" Target="https://de.wikipedia.org/wiki/Belgien" TargetMode="External"/><Relationship Id="rId14" Type="http://schemas.openxmlformats.org/officeDocument/2006/relationships/hyperlink" Target="https://de.wikipedia.org/wiki/Nordafrik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Anforderungen</a:t>
            </a:r>
            <a:r>
              <a:rPr lang="de-DE" baseline="0" dirty="0"/>
              <a:t> Sprachen: Empfehlung – De &amp; En: „</a:t>
            </a:r>
            <a:r>
              <a:rPr lang="de-DE" baseline="0" dirty="0" err="1"/>
              <a:t>e</a:t>
            </a:r>
            <a:r>
              <a:rPr lang="de-DE" baseline="0" dirty="0"/>
              <a:t>“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B59D2-9A2C-E04F-B458-5E13E032DC2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84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45000"/>
              <a:defRPr/>
            </a:pPr>
            <a:r>
              <a:rPr lang="de-DE" dirty="0"/>
              <a:t>Französisch wird von etwa 80 Millionen Menschen als Muttersprache gesprochen und gilt als </a:t>
            </a:r>
            <a:r>
              <a:rPr lang="de-DE" dirty="0">
                <a:hlinkClick r:id="rId3" tooltip="Weltsprache"/>
              </a:rPr>
              <a:t>Weltsprache</a:t>
            </a:r>
            <a:r>
              <a:rPr lang="de-DE" dirty="0"/>
              <a:t>, da es von rund 370 Millionen</a:t>
            </a:r>
            <a:r>
              <a:rPr lang="de-DE" baseline="30000" dirty="0">
                <a:hlinkClick r:id="rId4"/>
              </a:rPr>
              <a:t>[1]</a:t>
            </a:r>
            <a:r>
              <a:rPr lang="de-DE" dirty="0"/>
              <a:t> Sprechern auf allen Kontinenten in über 50 Ländern gesprochen und weltweit oft als Fremdsprache gelernt wird.</a:t>
            </a:r>
            <a:r>
              <a:rPr lang="de-DE" baseline="30000" dirty="0">
                <a:hlinkClick r:id="rId4"/>
              </a:rPr>
              <a:t>[2]</a:t>
            </a:r>
            <a:r>
              <a:rPr lang="de-DE" dirty="0"/>
              <a:t> </a:t>
            </a:r>
          </a:p>
          <a:p>
            <a:pPr>
              <a:buClr>
                <a:srgbClr val="000000"/>
              </a:buClr>
              <a:buSzPct val="45000"/>
              <a:defRPr/>
            </a:pPr>
            <a:endParaRPr lang="de-DE" dirty="0"/>
          </a:p>
          <a:p>
            <a:pPr>
              <a:buClr>
                <a:srgbClr val="000000"/>
              </a:buClr>
              <a:buSzPct val="45000"/>
              <a:defRPr/>
            </a:pPr>
            <a:r>
              <a:rPr lang="de-DE" dirty="0"/>
              <a:t>Französisch ist unter anderem </a:t>
            </a:r>
            <a:r>
              <a:rPr lang="de-DE" dirty="0">
                <a:hlinkClick r:id="rId5" tooltip="Amtssprache"/>
              </a:rPr>
              <a:t>Amtssprache</a:t>
            </a:r>
            <a:r>
              <a:rPr lang="de-DE" dirty="0"/>
              <a:t> in </a:t>
            </a:r>
            <a:r>
              <a:rPr lang="de-DE" dirty="0">
                <a:hlinkClick r:id="rId6" tooltip="Frankreich"/>
              </a:rPr>
              <a:t>Frankreich</a:t>
            </a:r>
            <a:r>
              <a:rPr lang="de-DE" dirty="0"/>
              <a:t>, </a:t>
            </a:r>
            <a:r>
              <a:rPr lang="de-DE" dirty="0">
                <a:hlinkClick r:id="rId7" tooltip="Kanada"/>
              </a:rPr>
              <a:t>Kanada</a:t>
            </a:r>
            <a:r>
              <a:rPr lang="de-DE" dirty="0"/>
              <a:t>, der </a:t>
            </a:r>
            <a:r>
              <a:rPr lang="de-DE" dirty="0">
                <a:hlinkClick r:id="rId8" tooltip="Schweiz"/>
              </a:rPr>
              <a:t>Schweiz</a:t>
            </a:r>
            <a:r>
              <a:rPr lang="de-DE" dirty="0"/>
              <a:t>, </a:t>
            </a:r>
            <a:r>
              <a:rPr lang="de-DE" dirty="0">
                <a:hlinkClick r:id="rId9" tooltip="Belgien"/>
              </a:rPr>
              <a:t>Belgien</a:t>
            </a:r>
            <a:r>
              <a:rPr lang="de-DE" dirty="0"/>
              <a:t>, </a:t>
            </a:r>
            <a:r>
              <a:rPr lang="de-DE" dirty="0">
                <a:hlinkClick r:id="rId10" tooltip="Haiti"/>
              </a:rPr>
              <a:t>Haiti</a:t>
            </a:r>
            <a:r>
              <a:rPr lang="de-DE" dirty="0"/>
              <a:t> und zahlreichen Ländern in </a:t>
            </a:r>
            <a:r>
              <a:rPr lang="de-DE" dirty="0">
                <a:hlinkClick r:id="rId11" tooltip="Westafrika"/>
              </a:rPr>
              <a:t>West-</a:t>
            </a:r>
            <a:r>
              <a:rPr lang="de-DE" dirty="0"/>
              <a:t> und </a:t>
            </a:r>
            <a:r>
              <a:rPr lang="de-DE" dirty="0">
                <a:hlinkClick r:id="rId12" tooltip="Zentralafrika"/>
              </a:rPr>
              <a:t>Zentralafrika</a:t>
            </a:r>
            <a:r>
              <a:rPr lang="de-DE" dirty="0"/>
              <a:t>, während es im </a:t>
            </a:r>
            <a:r>
              <a:rPr lang="de-DE" dirty="0">
                <a:hlinkClick r:id="rId13" tooltip="Arabische Sprache"/>
              </a:rPr>
              <a:t>arabischsprachigen</a:t>
            </a:r>
            <a:r>
              <a:rPr lang="de-DE" dirty="0"/>
              <a:t> </a:t>
            </a:r>
            <a:r>
              <a:rPr lang="de-DE" dirty="0">
                <a:hlinkClick r:id="rId14" tooltip="Nordafrika"/>
              </a:rPr>
              <a:t>Nordafrika</a:t>
            </a:r>
            <a:r>
              <a:rPr lang="de-DE" dirty="0"/>
              <a:t> und in </a:t>
            </a:r>
            <a:r>
              <a:rPr lang="de-DE" dirty="0">
                <a:hlinkClick r:id="rId15" tooltip="Südostasien"/>
              </a:rPr>
              <a:t>Südostasien</a:t>
            </a:r>
            <a:r>
              <a:rPr lang="de-DE" dirty="0"/>
              <a:t> als Nebensprache weit verbreitet ist. </a:t>
            </a:r>
          </a:p>
          <a:p>
            <a:pPr>
              <a:buClr>
                <a:srgbClr val="000000"/>
              </a:buClr>
              <a:buSzPct val="45000"/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B59D2-9A2C-E04F-B458-5E13E032DC2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54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Die spanische SPRACHE: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Circa </a:t>
            </a:r>
            <a:r>
              <a:rPr lang="de-DE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480 Millionen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Muttersprachler und </a:t>
            </a:r>
            <a:r>
              <a:rPr lang="de-DE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97 Millionen 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Fremdsprachler.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Gesprochen in mehr als </a:t>
            </a:r>
            <a:r>
              <a:rPr lang="de-DE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 Länder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bzw.: Kolumbien, Argentinien, Mexiko, …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Amtssprache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von ungefähr 20 Ländern: u.a. Mexiko, Argentinien, Kolumbien und die USA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A2/B1: Selbstständige Sprachverwendung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B59D2-9A2C-E04F-B458-5E13E032DC2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53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IGS Burgwedel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24" y="420665"/>
            <a:ext cx="2529076" cy="10078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IGS Burgwedel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IGS Burgwedel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/>
              <a:t>IGS Burgwedel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IGS Burgwedel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  <p:sldLayoutId id="2147484736" r:id="rId13"/>
    <p:sldLayoutId id="2147484737" r:id="rId14"/>
  </p:sldLayoutIdLst>
  <p:transition spd="slow">
    <p:wip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3248025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325" y="220129"/>
            <a:ext cx="4546861" cy="18118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3248025"/>
            <a:ext cx="9143999" cy="3609975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ctr"/>
            <a:r>
              <a:rPr lang="de-DE" sz="4800" b="1" dirty="0">
                <a:solidFill>
                  <a:schemeClr val="tx1"/>
                </a:solidFill>
                <a:latin typeface="Calibri"/>
                <a:cs typeface="Calibri"/>
              </a:rPr>
              <a:t>Informationen </a:t>
            </a:r>
            <a:br>
              <a:rPr lang="de-DE" sz="48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4800" b="1" dirty="0">
                <a:solidFill>
                  <a:schemeClr val="tx1"/>
                </a:solidFill>
                <a:latin typeface="Calibri"/>
                <a:cs typeface="Calibri"/>
              </a:rPr>
              <a:t>2. Fremdsprache &amp; WPK </a:t>
            </a:r>
            <a:br>
              <a:rPr lang="de-DE" sz="48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4800" b="1" dirty="0">
                <a:solidFill>
                  <a:schemeClr val="tx1"/>
                </a:solidFill>
                <a:latin typeface="Calibri"/>
                <a:cs typeface="Calibri"/>
              </a:rPr>
              <a:t>ab Jahrgang 6</a:t>
            </a:r>
            <a:br>
              <a:rPr lang="de-DE" sz="1050" b="1" dirty="0">
                <a:solidFill>
                  <a:schemeClr val="tx1"/>
                </a:solidFill>
                <a:latin typeface="Calibri"/>
                <a:cs typeface="Calibri"/>
              </a:rPr>
            </a:br>
            <a:br>
              <a:rPr lang="de-DE" sz="18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2400" b="1" dirty="0">
                <a:solidFill>
                  <a:schemeClr val="tx1"/>
                </a:solidFill>
                <a:latin typeface="Calibri"/>
                <a:cs typeface="Calibri"/>
              </a:rPr>
              <a:t>05. Juni 2020</a:t>
            </a:r>
            <a:br>
              <a:rPr lang="de-DE" sz="24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Gesamtschuldirektor Herr Dr. Schinze-Gerber &amp;</a:t>
            </a:r>
            <a:b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Didaktische Leiterin (komm.) Frau Ellrott</a:t>
            </a:r>
            <a:endParaRPr lang="de-DE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0398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feil nach links und oben 16"/>
          <p:cNvSpPr/>
          <p:nvPr/>
        </p:nvSpPr>
        <p:spPr>
          <a:xfrm rot="8070017">
            <a:off x="5882671" y="2083174"/>
            <a:ext cx="508000" cy="5207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556" y="295833"/>
            <a:ext cx="7583488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Calibri"/>
                <a:cs typeface="Calibri"/>
              </a:rPr>
              <a:t>Zweite Fremdsprache &amp; </a:t>
            </a:r>
            <a:br>
              <a:rPr lang="de-DE" sz="3200" b="1" dirty="0">
                <a:latin typeface="Calibri"/>
                <a:cs typeface="Calibri"/>
              </a:rPr>
            </a:br>
            <a:r>
              <a:rPr lang="de-DE" sz="3200" b="1" dirty="0">
                <a:latin typeface="Calibri"/>
                <a:cs typeface="Calibri"/>
              </a:rPr>
              <a:t>Wahlpflichtkurse 2020/21 (Jg. 6)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67400" y="5994401"/>
            <a:ext cx="2895600" cy="365125"/>
          </a:xfrm>
        </p:spPr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05300" y="6045200"/>
            <a:ext cx="5334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19101" y="1759324"/>
            <a:ext cx="2476499" cy="11489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13556" y="1759324"/>
            <a:ext cx="23820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Calibri"/>
                <a:cs typeface="Calibri"/>
              </a:rPr>
              <a:t>Variante 1</a:t>
            </a:r>
          </a:p>
          <a:p>
            <a:pPr algn="ctr"/>
            <a:endParaRPr lang="de-DE" sz="1050" b="1" dirty="0">
              <a:latin typeface="Calibri"/>
              <a:cs typeface="Calibri"/>
            </a:endParaRPr>
          </a:p>
          <a:p>
            <a:pPr algn="ctr"/>
            <a:r>
              <a:rPr lang="de-DE" sz="2000" b="1" dirty="0">
                <a:latin typeface="Calibri"/>
                <a:cs typeface="Calibri"/>
              </a:rPr>
              <a:t>2. Fremdsprache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6286501" y="1759324"/>
            <a:ext cx="2476499" cy="1148976"/>
            <a:chOff x="3175001" y="1949824"/>
            <a:chExt cx="2476499" cy="1148976"/>
          </a:xfrm>
        </p:grpSpPr>
        <p:sp>
          <p:nvSpPr>
            <p:cNvPr id="7" name="Rechteck 6"/>
            <p:cNvSpPr/>
            <p:nvPr/>
          </p:nvSpPr>
          <p:spPr>
            <a:xfrm>
              <a:off x="3175001" y="1949824"/>
              <a:ext cx="2476499" cy="56477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  <a:latin typeface="Calibri"/>
                  <a:cs typeface="Calibri"/>
                </a:rPr>
                <a:t>Französisch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3175001" y="2534024"/>
              <a:ext cx="2476499" cy="56477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  <a:latin typeface="Calibri"/>
                  <a:cs typeface="Calibri"/>
                </a:rPr>
                <a:t>Spanisch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3390901" y="1670424"/>
            <a:ext cx="2476499" cy="1228164"/>
            <a:chOff x="6088856" y="1880348"/>
            <a:chExt cx="2476499" cy="1228164"/>
          </a:xfrm>
        </p:grpSpPr>
        <p:sp>
          <p:nvSpPr>
            <p:cNvPr id="11" name="Rechteck 10"/>
            <p:cNvSpPr/>
            <p:nvPr/>
          </p:nvSpPr>
          <p:spPr>
            <a:xfrm>
              <a:off x="6088856" y="1959536"/>
              <a:ext cx="2476499" cy="114897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088856" y="1880348"/>
              <a:ext cx="23820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de-DE" sz="1600" b="1" dirty="0">
                  <a:latin typeface="Calibri"/>
                  <a:cs typeface="Calibri"/>
                </a:rPr>
                <a:t>4-stündig/Woche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1600" b="1" dirty="0">
                  <a:latin typeface="Calibri"/>
                  <a:cs typeface="Calibri"/>
                </a:rPr>
                <a:t>Wahl von 6-10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1600" b="1" dirty="0">
                  <a:solidFill>
                    <a:srgbClr val="008000"/>
                  </a:solidFill>
                  <a:latin typeface="Calibri"/>
                  <a:cs typeface="Calibri"/>
                </a:rPr>
                <a:t>Erhöhter Anforderungsbereich</a:t>
              </a:r>
            </a:p>
          </p:txBody>
        </p:sp>
      </p:grpSp>
      <p:sp>
        <p:nvSpPr>
          <p:cNvPr id="15" name="Eingebuchteter Richtungspfeil 14"/>
          <p:cNvSpPr/>
          <p:nvPr/>
        </p:nvSpPr>
        <p:spPr>
          <a:xfrm>
            <a:off x="2959100" y="2120900"/>
            <a:ext cx="355600" cy="368300"/>
          </a:xfrm>
          <a:prstGeom prst="chevr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Pfeil nach links und oben 18"/>
          <p:cNvSpPr/>
          <p:nvPr/>
        </p:nvSpPr>
        <p:spPr>
          <a:xfrm rot="8070017">
            <a:off x="5895373" y="4521391"/>
            <a:ext cx="508000" cy="5207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31801" y="4202204"/>
            <a:ext cx="2476499" cy="1148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26256" y="4202204"/>
            <a:ext cx="23820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Calibri"/>
                <a:cs typeface="Calibri"/>
              </a:rPr>
              <a:t>Variante 2</a:t>
            </a:r>
          </a:p>
          <a:p>
            <a:pPr algn="ctr"/>
            <a:endParaRPr lang="de-DE" sz="1050" b="1" dirty="0">
              <a:latin typeface="Calibri"/>
              <a:cs typeface="Calibri"/>
            </a:endParaRPr>
          </a:p>
          <a:p>
            <a:pPr algn="ctr"/>
            <a:r>
              <a:rPr lang="de-DE" sz="2000" b="1" dirty="0">
                <a:latin typeface="Calibri"/>
                <a:cs typeface="Calibri"/>
              </a:rPr>
              <a:t>2 x WPK</a:t>
            </a:r>
          </a:p>
        </p:txBody>
      </p:sp>
      <p:sp>
        <p:nvSpPr>
          <p:cNvPr id="23" name="Rechteck 22"/>
          <p:cNvSpPr/>
          <p:nvPr/>
        </p:nvSpPr>
        <p:spPr>
          <a:xfrm>
            <a:off x="6299200" y="3038288"/>
            <a:ext cx="2484000" cy="56477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Schreibwerkstatt 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</a:rPr>
              <a:t>(De)</a:t>
            </a:r>
            <a:endParaRPr lang="de-DE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299200" y="3606052"/>
            <a:ext cx="2484000" cy="56477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>
                <a:solidFill>
                  <a:schemeClr val="tx1"/>
                </a:solidFill>
                <a:latin typeface="Calibri"/>
                <a:cs typeface="Calibri"/>
              </a:rPr>
              <a:t>Mitreden, Verantwortung tragen, Demokratie erleben (GSL)</a:t>
            </a:r>
          </a:p>
        </p:txBody>
      </p:sp>
      <p:sp>
        <p:nvSpPr>
          <p:cNvPr id="26" name="Rechteck 25"/>
          <p:cNvSpPr/>
          <p:nvPr/>
        </p:nvSpPr>
        <p:spPr>
          <a:xfrm>
            <a:off x="3403601" y="4006476"/>
            <a:ext cx="2476499" cy="174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403600" y="4084344"/>
            <a:ext cx="247649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1600" b="1" dirty="0">
                <a:latin typeface="Calibri"/>
                <a:cs typeface="Calibri"/>
              </a:rPr>
              <a:t>Je 2-stündig/Woche</a:t>
            </a:r>
          </a:p>
          <a:p>
            <a:pPr marL="342900" indent="-342900">
              <a:buFont typeface="Arial"/>
              <a:buChar char="•"/>
              <a:tabLst>
                <a:tab pos="1435100" algn="l"/>
              </a:tabLst>
            </a:pPr>
            <a:r>
              <a:rPr lang="de-DE" sz="1600" b="1" dirty="0">
                <a:latin typeface="Calibri"/>
                <a:cs typeface="Calibri"/>
              </a:rPr>
              <a:t>Jg. 6: 	1 Jahr</a:t>
            </a:r>
          </a:p>
          <a:p>
            <a:pPr marL="342900" indent="-342900">
              <a:buFont typeface="Arial"/>
              <a:buChar char="•"/>
              <a:tabLst>
                <a:tab pos="1079500" algn="l"/>
                <a:tab pos="1435100" algn="l"/>
              </a:tabLst>
            </a:pPr>
            <a:r>
              <a:rPr lang="de-DE" sz="1600" b="1" dirty="0">
                <a:latin typeface="Calibri"/>
                <a:cs typeface="Calibri"/>
              </a:rPr>
              <a:t>Jg. 7/8:		2 Jahre</a:t>
            </a:r>
          </a:p>
          <a:p>
            <a:pPr marL="342900" indent="-342900">
              <a:buFont typeface="Arial"/>
              <a:buChar char="•"/>
              <a:tabLst>
                <a:tab pos="1079500" algn="l"/>
                <a:tab pos="1435100" algn="l"/>
              </a:tabLst>
            </a:pPr>
            <a:r>
              <a:rPr lang="de-DE" sz="1600" b="1" dirty="0">
                <a:latin typeface="Calibri"/>
                <a:cs typeface="Calibri"/>
              </a:rPr>
              <a:t>Jg. 9/10:		2 Jahre</a:t>
            </a:r>
          </a:p>
          <a:p>
            <a:pPr marL="342900" indent="-342900">
              <a:buFont typeface="Arial"/>
              <a:buChar char="•"/>
              <a:tabLst>
                <a:tab pos="1079500" algn="l"/>
                <a:tab pos="1435100" algn="l"/>
              </a:tabLst>
            </a:pPr>
            <a:r>
              <a:rPr lang="de-DE" sz="1600" b="1" dirty="0">
                <a:latin typeface="Calibri"/>
                <a:cs typeface="Calibri"/>
              </a:rPr>
              <a:t>2 Bänder</a:t>
            </a:r>
          </a:p>
          <a:p>
            <a:pPr>
              <a:tabLst>
                <a:tab pos="1079500" algn="l"/>
                <a:tab pos="1435100" algn="l"/>
              </a:tabLst>
            </a:pPr>
            <a:endParaRPr lang="de-DE" sz="1600" b="1" dirty="0">
              <a:latin typeface="Calibri"/>
              <a:cs typeface="Calibri"/>
            </a:endParaRPr>
          </a:p>
        </p:txBody>
      </p:sp>
      <p:sp>
        <p:nvSpPr>
          <p:cNvPr id="28" name="Eingebuchteter Richtungspfeil 27"/>
          <p:cNvSpPr/>
          <p:nvPr/>
        </p:nvSpPr>
        <p:spPr>
          <a:xfrm>
            <a:off x="2971800" y="4563780"/>
            <a:ext cx="355600" cy="368300"/>
          </a:xfrm>
          <a:prstGeom prst="chevr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9" name="Gruppierung 28"/>
          <p:cNvGrpSpPr/>
          <p:nvPr/>
        </p:nvGrpSpPr>
        <p:grpSpPr>
          <a:xfrm>
            <a:off x="6299200" y="5457825"/>
            <a:ext cx="2484000" cy="1136276"/>
            <a:chOff x="3175001" y="1949824"/>
            <a:chExt cx="2476499" cy="113627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Rechteck 29"/>
            <p:cNvSpPr/>
            <p:nvPr/>
          </p:nvSpPr>
          <p:spPr>
            <a:xfrm>
              <a:off x="3175001" y="1949824"/>
              <a:ext cx="2476499" cy="5647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  <a:latin typeface="Calibri"/>
                  <a:cs typeface="Calibri"/>
                </a:rPr>
                <a:t>Ballsportarten 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de-DE" sz="1200" b="1" dirty="0" err="1">
                  <a:solidFill>
                    <a:schemeClr val="tx1"/>
                  </a:solidFill>
                  <a:latin typeface="Calibri"/>
                  <a:cs typeface="Calibri"/>
                </a:rPr>
                <a:t>Sp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 lang="de-DE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3175001" y="2521324"/>
              <a:ext cx="2476499" cy="5647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  <a:latin typeface="Calibri"/>
                  <a:cs typeface="Calibri"/>
                </a:rPr>
                <a:t>Freilichtmalerei 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de-DE" sz="1200" b="1" dirty="0" err="1">
                  <a:solidFill>
                    <a:schemeClr val="tx1"/>
                  </a:solidFill>
                  <a:latin typeface="Calibri"/>
                  <a:cs typeface="Calibri"/>
                </a:rPr>
                <a:t>Ku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  <a:endParaRPr lang="de-DE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6299200" y="4878356"/>
            <a:ext cx="2484000" cy="56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Tierhaltung und Umweltschule 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</a:rPr>
              <a:t>(NTW)</a:t>
            </a:r>
          </a:p>
        </p:txBody>
      </p:sp>
      <p:sp>
        <p:nvSpPr>
          <p:cNvPr id="34" name="Rechteck 33"/>
          <p:cNvSpPr/>
          <p:nvPr/>
        </p:nvSpPr>
        <p:spPr>
          <a:xfrm>
            <a:off x="6299200" y="4183528"/>
            <a:ext cx="2484000" cy="56477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Geschichten erleben und gestalten 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</a:rPr>
              <a:t>(De)</a:t>
            </a:r>
            <a:endParaRPr lang="de-DE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31802" y="5814794"/>
            <a:ext cx="549354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Bei den WPK-Angeboten handelt es sich um Beispielangebote!</a:t>
            </a:r>
          </a:p>
        </p:txBody>
      </p:sp>
    </p:spTree>
    <p:extLst>
      <p:ext uri="{BB962C8B-B14F-4D97-AF65-F5344CB8AC3E}">
        <p14:creationId xmlns:p14="http://schemas.microsoft.com/office/powerpoint/2010/main" val="4246693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4" grpId="1"/>
      <p:bldP spid="5" grpId="0"/>
      <p:bldP spid="6" grpId="0" animBg="1"/>
      <p:bldP spid="8" grpId="0"/>
      <p:bldP spid="15" grpId="0" animBg="1"/>
      <p:bldP spid="19" grpId="1" animBg="1"/>
      <p:bldP spid="20" grpId="0" animBg="1"/>
      <p:bldP spid="21" grpId="0"/>
      <p:bldP spid="23" grpId="1" animBg="1"/>
      <p:bldP spid="24" grpId="1" animBg="1"/>
      <p:bldP spid="26" grpId="0" animBg="1"/>
      <p:bldP spid="27" grpId="0" animBg="1"/>
      <p:bldP spid="28" grpId="0" animBg="1"/>
      <p:bldP spid="33" grpId="1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120" y="1917700"/>
            <a:ext cx="8350880" cy="4546600"/>
          </a:xfrm>
        </p:spPr>
        <p:txBody>
          <a:bodyPr>
            <a:normAutofit/>
          </a:bodyPr>
          <a:lstStyle/>
          <a:p>
            <a:r>
              <a:rPr lang="de-DE" dirty="0">
                <a:latin typeface="Calibri"/>
                <a:cs typeface="Calibri"/>
              </a:rPr>
              <a:t>Für das spätere Abitur wird eine „weitergeführte Fremdsprache“ gefordert, d.h. für die Schülerinnen und Schüler der IGS Burgwedel:</a:t>
            </a:r>
          </a:p>
          <a:p>
            <a:pPr marL="349250" lvl="1" indent="0">
              <a:buNone/>
            </a:pPr>
            <a:endParaRPr lang="de-DE" sz="800" b="1" dirty="0">
              <a:latin typeface="Calibri"/>
              <a:cs typeface="Calibri"/>
            </a:endParaRPr>
          </a:p>
          <a:p>
            <a:pPr marL="349250" lvl="1" indent="0">
              <a:buNone/>
            </a:pPr>
            <a:r>
              <a:rPr lang="de-DE" b="1" dirty="0">
                <a:latin typeface="Calibri"/>
                <a:cs typeface="Calibri"/>
              </a:rPr>
              <a:t>Variante 1:</a:t>
            </a:r>
          </a:p>
          <a:p>
            <a:pPr lvl="1"/>
            <a:r>
              <a:rPr lang="de-DE" dirty="0">
                <a:latin typeface="Calibri"/>
                <a:cs typeface="Calibri"/>
              </a:rPr>
              <a:t>Spanisch oder Französisch werden von 6-10 durchgehend gelernt.</a:t>
            </a:r>
          </a:p>
          <a:p>
            <a:pPr lvl="1"/>
            <a:r>
              <a:rPr lang="de-DE" dirty="0">
                <a:latin typeface="Calibri"/>
                <a:cs typeface="Calibri"/>
              </a:rPr>
              <a:t>Im Abschlusszeugnis Klasse 10 wird die zweite Fremdsprache mindestens mit „ausreichend“ bewertet.</a:t>
            </a:r>
          </a:p>
          <a:p>
            <a:pPr lvl="1"/>
            <a:endParaRPr lang="de-DE" sz="800" dirty="0">
              <a:latin typeface="Calibri"/>
              <a:cs typeface="Calibri"/>
            </a:endParaRPr>
          </a:p>
          <a:p>
            <a:pPr marL="349250" lvl="1" indent="0">
              <a:buNone/>
            </a:pPr>
            <a:r>
              <a:rPr lang="de-DE" b="1" dirty="0">
                <a:latin typeface="Calibri"/>
                <a:cs typeface="Calibri"/>
              </a:rPr>
              <a:t>Variante 2:</a:t>
            </a:r>
          </a:p>
          <a:p>
            <a:pPr lvl="1"/>
            <a:r>
              <a:rPr lang="de-DE" dirty="0">
                <a:latin typeface="Calibri"/>
                <a:cs typeface="Calibri"/>
              </a:rPr>
              <a:t>In der Oberstufe wird eine neue Fremdsprache durchgehend bis zum Abitur gelernt.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Shape 1"/>
          <p:cNvSpPr txBox="1"/>
          <p:nvPr/>
        </p:nvSpPr>
        <p:spPr>
          <a:xfrm>
            <a:off x="412120" y="588020"/>
            <a:ext cx="7583040" cy="1142640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Zweite</a:t>
            </a:r>
            <a:r>
              <a:rPr lang="en-US" sz="3200" b="1" strike="noStrike" spc="-1" dirty="0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n-US" sz="3200" b="1" strike="noStrike" spc="-1" dirty="0" err="1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Fremdsprache</a:t>
            </a:r>
            <a:r>
              <a:rPr lang="en-US" sz="3200" b="1" strike="noStrike" spc="-1" dirty="0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und </a:t>
            </a:r>
            <a:r>
              <a:rPr lang="en-US" sz="3200" b="1" strike="noStrike" spc="-1" dirty="0" err="1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Abitur</a:t>
            </a:r>
            <a:endParaRPr lang="en-US" sz="1800" b="0" strike="noStrike" spc="-1" dirty="0">
              <a:solidFill>
                <a:srgbClr val="103154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1154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556" y="346633"/>
            <a:ext cx="7583488" cy="948767"/>
          </a:xfrm>
        </p:spPr>
        <p:txBody>
          <a:bodyPr anchor="t">
            <a:normAutofit fontScale="90000"/>
          </a:bodyPr>
          <a:lstStyle/>
          <a:p>
            <a:r>
              <a:rPr lang="de-DE" sz="3200" b="1" dirty="0">
                <a:latin typeface="Calibri"/>
                <a:cs typeface="Calibri"/>
              </a:rPr>
              <a:t>Französisch</a:t>
            </a:r>
            <a:br>
              <a:rPr lang="de-DE" sz="3200" b="1" dirty="0">
                <a:latin typeface="Calibri"/>
                <a:cs typeface="Calibri"/>
              </a:rPr>
            </a:br>
            <a:r>
              <a:rPr lang="de-DE" sz="3200" b="1" dirty="0">
                <a:latin typeface="Calibri"/>
                <a:cs typeface="Calibri"/>
              </a:rPr>
              <a:t> - </a:t>
            </a:r>
            <a:r>
              <a:rPr lang="en-US" sz="3200" b="1" spc="-1" dirty="0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Frau </a:t>
            </a:r>
            <a:r>
              <a:rPr lang="en-US" sz="3200" b="1" spc="-1" dirty="0" err="1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Hölter</a:t>
            </a:r>
            <a:r>
              <a:rPr lang="en-US" sz="3200" b="1" spc="-1" dirty="0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de-DE" sz="3200" b="1" dirty="0">
                <a:latin typeface="Calibri"/>
                <a:cs typeface="Calibri"/>
              </a:rPr>
              <a:t>-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IGS </a:t>
            </a:r>
            <a:r>
              <a:rPr lang="en-US" dirty="0" err="1"/>
              <a:t>Burgwedel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97872" y="1719971"/>
            <a:ext cx="3867728" cy="4400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latin typeface="Calibri"/>
                <a:cs typeface="Calibri"/>
              </a:rPr>
              <a:t>Themen</a:t>
            </a:r>
          </a:p>
          <a:p>
            <a:r>
              <a:rPr lang="de-DE" dirty="0">
                <a:latin typeface="Calibri"/>
                <a:cs typeface="Calibri"/>
              </a:rPr>
              <a:t>„Ich und die anderen“</a:t>
            </a:r>
          </a:p>
          <a:p>
            <a:r>
              <a:rPr lang="de-DE" dirty="0">
                <a:latin typeface="Calibri"/>
                <a:cs typeface="Calibri"/>
              </a:rPr>
              <a:t>„Jugendliche in ihrem unmittelbaren Erfahrungsbereich“</a:t>
            </a:r>
          </a:p>
          <a:p>
            <a:r>
              <a:rPr lang="de-DE" dirty="0">
                <a:latin typeface="Calibri"/>
                <a:cs typeface="Calibri"/>
              </a:rPr>
              <a:t>„Gesellschaftliches und kulturelles Leben“</a:t>
            </a:r>
          </a:p>
          <a:p>
            <a:pPr marL="0" indent="0">
              <a:buFont typeface="Wingdings 2" pitchFamily="18" charset="2"/>
              <a:buNone/>
            </a:pPr>
            <a:endParaRPr lang="de-DE" dirty="0">
              <a:latin typeface="Calibri"/>
              <a:cs typeface="Calibri"/>
            </a:endParaRPr>
          </a:p>
          <a:p>
            <a:pPr marL="0" indent="0">
              <a:buFont typeface="Wingdings 2" pitchFamily="18" charset="2"/>
              <a:buNone/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305240" y="1719971"/>
            <a:ext cx="3867728" cy="3500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latin typeface="Calibri"/>
                <a:cs typeface="Calibri"/>
              </a:rPr>
              <a:t>Kompetenzen nach Jahrgang 10</a:t>
            </a:r>
          </a:p>
          <a:p>
            <a:r>
              <a:rPr lang="de-DE" dirty="0">
                <a:latin typeface="Calibri"/>
                <a:cs typeface="Calibri"/>
              </a:rPr>
              <a:t>Hör-/Sehverstehen </a:t>
            </a:r>
          </a:p>
          <a:p>
            <a:r>
              <a:rPr lang="de-DE" dirty="0">
                <a:latin typeface="Calibri"/>
                <a:cs typeface="Calibri"/>
              </a:rPr>
              <a:t>Leseverstehen </a:t>
            </a:r>
          </a:p>
          <a:p>
            <a:r>
              <a:rPr lang="de-DE" dirty="0">
                <a:latin typeface="Calibri"/>
                <a:cs typeface="Calibri"/>
              </a:rPr>
              <a:t>Sprechen </a:t>
            </a:r>
          </a:p>
          <a:p>
            <a:r>
              <a:rPr lang="de-DE" dirty="0">
                <a:latin typeface="Calibri"/>
                <a:cs typeface="Calibri"/>
              </a:rPr>
              <a:t>Schreiben</a:t>
            </a:r>
          </a:p>
          <a:p>
            <a:r>
              <a:rPr lang="de-DE" dirty="0">
                <a:latin typeface="Calibri"/>
                <a:cs typeface="Calibri"/>
              </a:rPr>
              <a:t>Sprachmittlung 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21" y="5003898"/>
            <a:ext cx="2597780" cy="1461787"/>
          </a:xfrm>
          <a:prstGeom prst="rect">
            <a:avLst/>
          </a:prstGeom>
        </p:spPr>
      </p:pic>
      <p:pic>
        <p:nvPicPr>
          <p:cNvPr id="16" name="Bild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469" y="5003898"/>
            <a:ext cx="3171679" cy="16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11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556" y="346633"/>
            <a:ext cx="7583488" cy="948767"/>
          </a:xfrm>
        </p:spPr>
        <p:txBody>
          <a:bodyPr anchor="t">
            <a:normAutofit fontScale="90000"/>
          </a:bodyPr>
          <a:lstStyle/>
          <a:p>
            <a:r>
              <a:rPr lang="de-DE" sz="3200" b="1" dirty="0">
                <a:latin typeface="Calibri"/>
                <a:cs typeface="Calibri"/>
              </a:rPr>
              <a:t>Spanisch</a:t>
            </a:r>
            <a:br>
              <a:rPr lang="de-DE" sz="3200" b="1" dirty="0">
                <a:latin typeface="Calibri"/>
                <a:cs typeface="Calibri"/>
              </a:rPr>
            </a:br>
            <a:r>
              <a:rPr lang="de-DE" sz="3200" b="1" dirty="0">
                <a:latin typeface="Calibri"/>
                <a:cs typeface="Calibri"/>
              </a:rPr>
              <a:t> - Herr </a:t>
            </a:r>
            <a:r>
              <a:rPr lang="en-US" sz="3200" b="1" spc="-1" dirty="0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Cano-</a:t>
            </a:r>
            <a:r>
              <a:rPr lang="en-US" sz="3200" b="1" spc="-1" dirty="0" err="1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Revuelta</a:t>
            </a:r>
            <a:r>
              <a:rPr lang="en-US" sz="3200" b="1" spc="-1" dirty="0">
                <a:solidFill>
                  <a:srgbClr val="174576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de-DE" sz="3200" b="1" dirty="0">
                <a:latin typeface="Calibri"/>
                <a:cs typeface="Calibri"/>
              </a:rPr>
              <a:t>-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IGS </a:t>
            </a:r>
            <a:r>
              <a:rPr lang="en-US" dirty="0" err="1"/>
              <a:t>Burgwedel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36" y="5003898"/>
            <a:ext cx="2694864" cy="1469926"/>
          </a:xfrm>
          <a:prstGeom prst="rect">
            <a:avLst/>
          </a:prstGeom>
        </p:spPr>
      </p:pic>
      <p:pic>
        <p:nvPicPr>
          <p:cNvPr id="15" name="Bild 4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12667" y="4024361"/>
            <a:ext cx="2790033" cy="17145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31950"/>
            <a:ext cx="39449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631950"/>
            <a:ext cx="3944937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431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549833"/>
            <a:ext cx="7583488" cy="872567"/>
          </a:xfrm>
        </p:spPr>
        <p:txBody>
          <a:bodyPr anchor="t">
            <a:normAutofit/>
          </a:bodyPr>
          <a:lstStyle/>
          <a:p>
            <a:r>
              <a:rPr lang="de-DE" sz="3200" b="1" dirty="0">
                <a:latin typeface="Calibri"/>
                <a:cs typeface="Calibri"/>
              </a:rPr>
              <a:t>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9100" y="2004921"/>
            <a:ext cx="8343900" cy="4634752"/>
          </a:xfrm>
        </p:spPr>
        <p:txBody>
          <a:bodyPr>
            <a:normAutofit/>
          </a:bodyPr>
          <a:lstStyle/>
          <a:p>
            <a:r>
              <a:rPr lang="de-DE" sz="2600" dirty="0">
                <a:latin typeface="Calibri"/>
                <a:cs typeface="Calibri"/>
              </a:rPr>
              <a:t>Schnupperunterricht Französisch/Spanisch am </a:t>
            </a:r>
            <a:r>
              <a:rPr lang="de-DE" sz="2600" b="1" dirty="0">
                <a:latin typeface="Calibri"/>
                <a:cs typeface="Calibri"/>
              </a:rPr>
              <a:t>18. und 19.06.2020 </a:t>
            </a:r>
            <a:r>
              <a:rPr lang="de-DE" sz="2600" dirty="0">
                <a:latin typeface="Calibri"/>
                <a:cs typeface="Calibri"/>
              </a:rPr>
              <a:t>- klassengruppenweise</a:t>
            </a:r>
          </a:p>
          <a:p>
            <a:r>
              <a:rPr lang="de-DE" sz="2600" dirty="0">
                <a:latin typeface="Calibri"/>
                <a:cs typeface="Calibri"/>
              </a:rPr>
              <a:t>Ausgabe des schriftlichen Wahlzettels zur zweiten Fremdsprache nach dem Schnupperunterricht</a:t>
            </a:r>
          </a:p>
          <a:p>
            <a:r>
              <a:rPr lang="de-DE" sz="2600" dirty="0">
                <a:latin typeface="Calibri"/>
                <a:cs typeface="Calibri"/>
              </a:rPr>
              <a:t>Abgabe des schriftlichen Wahlzettels bis zum </a:t>
            </a:r>
            <a:r>
              <a:rPr lang="de-DE" sz="2600" b="1" dirty="0">
                <a:latin typeface="Calibri"/>
                <a:cs typeface="Calibri"/>
              </a:rPr>
              <a:t>23.06.2020</a:t>
            </a:r>
            <a:r>
              <a:rPr lang="de-DE" sz="2600" dirty="0">
                <a:latin typeface="Calibri"/>
                <a:cs typeface="Calibri"/>
              </a:rPr>
              <a:t> bei dem Klassenlehrerteam</a:t>
            </a:r>
          </a:p>
          <a:p>
            <a:r>
              <a:rPr lang="de-DE" sz="2600" dirty="0">
                <a:latin typeface="Calibri"/>
                <a:cs typeface="Calibri"/>
              </a:rPr>
              <a:t>Wahl der Wahlpflichtkurse nach                                         den Sommerferien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IGS </a:t>
            </a:r>
            <a:r>
              <a:rPr lang="en-US" dirty="0" err="1"/>
              <a:t>Burgwedel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1" y="5169710"/>
            <a:ext cx="1701800" cy="14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07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Wahlzettel – Beispiel 1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33462" y="3255962"/>
            <a:ext cx="65436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79463" y="2171700"/>
            <a:ext cx="74120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rgbClr val="002060"/>
                </a:solidFill>
              </a:rPr>
              <a:t>Wahl der zweiten Fremdsprache</a:t>
            </a:r>
          </a:p>
        </p:txBody>
      </p:sp>
    </p:spTree>
    <p:extLst>
      <p:ext uri="{BB962C8B-B14F-4D97-AF65-F5344CB8AC3E}">
        <p14:creationId xmlns:p14="http://schemas.microsoft.com/office/powerpoint/2010/main" val="37569296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IGS Burgwedel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16" y="1752600"/>
            <a:ext cx="7212013" cy="44958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79462" y="5257800"/>
            <a:ext cx="611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>
                <a:solidFill>
                  <a:schemeClr val="bg1"/>
                </a:solidFill>
                <a:latin typeface="Bradley Hand ITC" pitchFamily="66" charset="0"/>
              </a:rPr>
              <a:t>Dann richten Sie sich gerne an das  jeweilige Klassenlehrerteam oder </a:t>
            </a:r>
            <a:r>
              <a:rPr lang="de-DE" sz="2300" b="1">
                <a:solidFill>
                  <a:schemeClr val="bg1"/>
                </a:solidFill>
                <a:latin typeface="Bradley Hand ITC" pitchFamily="66" charset="0"/>
              </a:rPr>
              <a:t>Frau Goldschmidt.</a:t>
            </a:r>
            <a:endParaRPr lang="de-DE" sz="23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7196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Benutzerdefiniert 3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4D9B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0</TotalTime>
  <Words>508</Words>
  <Application>Microsoft Macintosh PowerPoint</Application>
  <PresentationFormat>Bildschirmpräsentation (4:3)</PresentationFormat>
  <Paragraphs>84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Bradley Hand ITC</vt:lpstr>
      <vt:lpstr>Calibri</vt:lpstr>
      <vt:lpstr>Corbel</vt:lpstr>
      <vt:lpstr>Wingdings</vt:lpstr>
      <vt:lpstr>Wingdings 2</vt:lpstr>
      <vt:lpstr>Pixel</vt:lpstr>
      <vt:lpstr>Informationen  2. Fremdsprache &amp; WPK  ab Jahrgang 6  05. Juni 2020 Gesamtschuldirektor Herr Dr. Schinze-Gerber &amp; Didaktische Leiterin (komm.) Frau Ellrott</vt:lpstr>
      <vt:lpstr>Zweite Fremdsprache &amp;  Wahlpflichtkurse 2020/21 (Jg. 6)</vt:lpstr>
      <vt:lpstr>PowerPoint-Präsentation</vt:lpstr>
      <vt:lpstr>Französisch  - Frau Hölter -</vt:lpstr>
      <vt:lpstr>Spanisch  - Herr Cano-Revuelta -</vt:lpstr>
      <vt:lpstr>Organisation</vt:lpstr>
      <vt:lpstr>Wahlzettel – Beispiel 1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Integrierte Gesamtschule Burgwedel</dc:title>
  <dc:creator>Renate Koch</dc:creator>
  <cp:lastModifiedBy>Theresa Schmidt</cp:lastModifiedBy>
  <cp:revision>617</cp:revision>
  <cp:lastPrinted>2017-05-18T10:08:26Z</cp:lastPrinted>
  <dcterms:created xsi:type="dcterms:W3CDTF">2016-03-19T11:29:44Z</dcterms:created>
  <dcterms:modified xsi:type="dcterms:W3CDTF">2020-06-07T11:13:37Z</dcterms:modified>
</cp:coreProperties>
</file>